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3"/>
  </p:notesMasterIdLst>
  <p:handoutMasterIdLst>
    <p:handoutMasterId r:id="rId34"/>
  </p:handoutMasterIdLst>
  <p:sldIdLst>
    <p:sldId id="256" r:id="rId5"/>
    <p:sldId id="462" r:id="rId6"/>
    <p:sldId id="476" r:id="rId7"/>
    <p:sldId id="475" r:id="rId8"/>
    <p:sldId id="448" r:id="rId9"/>
    <p:sldId id="447" r:id="rId10"/>
    <p:sldId id="450" r:id="rId11"/>
    <p:sldId id="451" r:id="rId12"/>
    <p:sldId id="452" r:id="rId13"/>
    <p:sldId id="361" r:id="rId14"/>
    <p:sldId id="453" r:id="rId15"/>
    <p:sldId id="454" r:id="rId16"/>
    <p:sldId id="455" r:id="rId17"/>
    <p:sldId id="465" r:id="rId18"/>
    <p:sldId id="466" r:id="rId19"/>
    <p:sldId id="463" r:id="rId20"/>
    <p:sldId id="470" r:id="rId21"/>
    <p:sldId id="468" r:id="rId22"/>
    <p:sldId id="469" r:id="rId23"/>
    <p:sldId id="471" r:id="rId24"/>
    <p:sldId id="472" r:id="rId25"/>
    <p:sldId id="473" r:id="rId26"/>
    <p:sldId id="474" r:id="rId27"/>
    <p:sldId id="456" r:id="rId28"/>
    <p:sldId id="457" r:id="rId29"/>
    <p:sldId id="458" r:id="rId30"/>
    <p:sldId id="464" r:id="rId31"/>
    <p:sldId id="281" r:id="rId3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649F"/>
    <a:srgbClr val="5E80B0"/>
    <a:srgbClr val="7DB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76" autoAdjust="0"/>
    <p:restoredTop sz="94660" autoAdjust="0"/>
  </p:normalViewPr>
  <p:slideViewPr>
    <p:cSldViewPr snapToGrid="0">
      <p:cViewPr varScale="1">
        <p:scale>
          <a:sx n="114" d="100"/>
          <a:sy n="114" d="100"/>
        </p:scale>
        <p:origin x="-228" y="-108"/>
      </p:cViewPr>
      <p:guideLst>
        <p:guide orient="horz" pos="2114"/>
        <p:guide pos="2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522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1029E-4C94-4213-86BF-E60BAC2C1456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CA173-1C42-4226-B669-291C410F46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7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EC1F9-23AE-46C2-9F9A-EB678431C4E9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68061-4C23-45A5-8B50-17361C9305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DFD-FF14-4E71-B6B1-F326971755E6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20C9-5398-427F-A013-579C55CC2E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E50F9-2A0E-49BA-8A1C-835C098BFE7B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BC37-D643-4620-903A-0D018C6196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4365A-F0CB-4D46-8A01-6D126008A2D6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9615E-16E4-4680-8014-51B3946DD4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0A1E08-E625-40D8-8DA7-460526028600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CC8A3F-753C-4E62-94DD-6E7A2EE97D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3EE98-342B-4370-8BAE-BB21091FA911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0049C-5E59-424C-94EE-5C1C2C0F45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Tm="20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96011-453D-4BE7-9436-1188581E2634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AA43E-4E42-41FD-95EB-1864143DCD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A2C498-F5FE-4DC2-B3E4-F42A363E694B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70CE69-2AFC-471F-895A-454C52B9095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EC62-347D-4A98-921E-5479D47C56BC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C5647-07D8-4AFC-B347-73DA68F3AA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BAAC5-2BFE-4A0C-9A02-E5E659A03C10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87F6-2C8B-4822-A827-641DC9AD62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A6973-B181-4F3B-82E4-3F8DC806D93F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8435F-9FE8-418C-990F-B94AB63834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6611-C4CB-4BA6-B035-A55273F25979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60EC5-1F68-43A4-8033-85A1E47CD7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1152E-3773-4828-A481-3BBADD8182E6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2C27-6C02-449A-826C-B06AD7EC37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NUL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s://wenku.baidu.com/p/cir201?from=wenku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://gzccidtr.yanj.cn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hyperlink" Target="https://wenku.baidu.com/p/cir201?from=wenku" TargetMode="Externa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hyperlink" Target="http://gzccidtr.yanj.cn/" TargetMode="Externa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hyperlink" Target="https://wenku.baidu.com/p/cir201?from=wenku" TargetMode="Externa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hyperlink" Target="http://gzccidtr.yanj.cn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156C3B3-7730-416A-AF19-5920DD2A8F31}" type="datetimeFigureOut">
              <a:rPr lang="zh-CN" altLang="en-US"/>
              <a:pPr>
                <a:defRPr/>
              </a:pPr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9DBD48E-45EE-414C-B22A-618849C4E7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38"/>
            <a:ext cx="12192000" cy="6858000"/>
          </a:xfrm>
          <a:prstGeom prst="rect">
            <a:avLst/>
          </a:prstGeom>
        </p:spPr>
      </p:pic>
      <p:sp>
        <p:nvSpPr>
          <p:cNvPr id="27" name="Rectangle 4"/>
          <p:cNvSpPr/>
          <p:nvPr userDrawn="1"/>
        </p:nvSpPr>
        <p:spPr>
          <a:xfrm>
            <a:off x="16591" y="4869160"/>
            <a:ext cx="12175410" cy="1046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更多共享课件与模板资源下载地址如下，也可以扫描右侧二维码下载。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  <a:hlinkClick r:id="rId14"/>
              </a:rPr>
              <a:t>http://gzccidtr.yanj.cn/</a:t>
            </a:r>
            <a:r>
              <a:rPr lang="en-US" altLang="zh-CN" sz="2400" dirty="0">
                <a:solidFill>
                  <a:schemeClr val="tx1"/>
                </a:solidFill>
              </a:rPr>
              <a:t>   </a:t>
            </a:r>
            <a:r>
              <a:rPr lang="en-US" altLang="zh-CN" sz="2400" dirty="0">
                <a:solidFill>
                  <a:schemeClr val="tx1"/>
                </a:solidFill>
                <a:hlinkClick r:id="rId15"/>
              </a:rPr>
              <a:t>https://wenku.baidu.com/p/cir201?from=wenku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6E560-ADEC-41E6-854E-DAC06D5AFEC8}" type="datetimeFigureOut">
              <a:rPr lang="zh-CN" altLang="en-US" smtClean="0"/>
              <a:pPr/>
              <a:t>2022/4/13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4D1AA-1B48-4F17-8DC6-3D113FDD2CC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0" name="图片 9" descr="图片包含 地图, 文字&#10;&#10;已生成极高可信度的说明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" y="0"/>
            <a:ext cx="12216660" cy="6137413"/>
          </a:xfrm>
          <a:prstGeom prst="rect">
            <a:avLst/>
          </a:prstGeom>
        </p:spPr>
      </p:pic>
      <p:sp>
        <p:nvSpPr>
          <p:cNvPr id="11" name="Rectangle 4"/>
          <p:cNvSpPr/>
          <p:nvPr userDrawn="1"/>
        </p:nvSpPr>
        <p:spPr>
          <a:xfrm>
            <a:off x="16591" y="5805264"/>
            <a:ext cx="12175410" cy="1046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更多共享课件与模板资源下载地址如下，也可以扫描右侧二维码下载。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  <a:hlinkClick r:id="rId14"/>
              </a:rPr>
              <a:t>http://gzccidtr.yanj.cn/</a:t>
            </a:r>
            <a:r>
              <a:rPr lang="en-US" altLang="zh-CN" sz="2400" dirty="0">
                <a:solidFill>
                  <a:schemeClr val="tx1"/>
                </a:solidFill>
              </a:rPr>
              <a:t>   </a:t>
            </a:r>
            <a:r>
              <a:rPr lang="en-US" altLang="zh-CN" sz="2400" dirty="0">
                <a:solidFill>
                  <a:schemeClr val="tx1"/>
                </a:solidFill>
                <a:hlinkClick r:id="rId15"/>
              </a:rPr>
              <a:t>https://wenku.baidu.com/p/cir201?from=wenku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331914"/>
            <a:ext cx="1358774" cy="135877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04" t="79479" r="-399" b="199"/>
          <a:stretch>
            <a:fillRect/>
          </a:stretch>
        </p:blipFill>
        <p:spPr>
          <a:xfrm>
            <a:off x="5303912" y="4081762"/>
            <a:ext cx="1728192" cy="15885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Tm="20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文字, 屏幕截图&#10;&#10;已生成高可信度的说明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07609" cy="6858000"/>
          </a:xfrm>
          <a:prstGeom prst="rect">
            <a:avLst/>
          </a:prstGeom>
        </p:spPr>
      </p:pic>
      <p:sp>
        <p:nvSpPr>
          <p:cNvPr id="24" name="Rectangle 4"/>
          <p:cNvSpPr/>
          <p:nvPr userDrawn="1"/>
        </p:nvSpPr>
        <p:spPr>
          <a:xfrm>
            <a:off x="16591" y="6165304"/>
            <a:ext cx="12175410" cy="6862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更多共享课件与模板资源下载地址如下，也可以扫描右侧二维码下载。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en-US" altLang="zh-CN" sz="2400" dirty="0">
                <a:solidFill>
                  <a:schemeClr val="tx1"/>
                </a:solidFill>
                <a:hlinkClick r:id="rId14"/>
              </a:rPr>
              <a:t>http://gzccidtr.yanj.cn/</a:t>
            </a:r>
            <a:r>
              <a:rPr lang="en-US" altLang="zh-CN" sz="2400" dirty="0">
                <a:solidFill>
                  <a:schemeClr val="tx1"/>
                </a:solidFill>
              </a:rPr>
              <a:t>         </a:t>
            </a:r>
            <a:r>
              <a:rPr lang="en-US" altLang="zh-CN" sz="2400" dirty="0">
                <a:solidFill>
                  <a:schemeClr val="tx1"/>
                </a:solidFill>
                <a:hlinkClick r:id="rId15"/>
              </a:rPr>
              <a:t>https://wenku.baidu.com/p/cir201?from=wenku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0" y="4522887"/>
            <a:ext cx="1358774" cy="135877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 rotWithShape="1"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04" t="79479" r="-399" b="199"/>
          <a:stretch>
            <a:fillRect/>
          </a:stretch>
        </p:blipFill>
        <p:spPr>
          <a:xfrm>
            <a:off x="7977586" y="4425476"/>
            <a:ext cx="1584176" cy="14561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030" y="5622878"/>
            <a:ext cx="4753970" cy="123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文本框 62"/>
          <p:cNvSpPr txBox="1">
            <a:spLocks noChangeArrowheads="1"/>
          </p:cNvSpPr>
          <p:nvPr/>
        </p:nvSpPr>
        <p:spPr bwMode="auto">
          <a:xfrm>
            <a:off x="2031673" y="1699708"/>
            <a:ext cx="84114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 smtClean="0">
                <a:solidFill>
                  <a:srgbClr val="4B649F"/>
                </a:solidFill>
              </a:rPr>
              <a:t>诺如病毒相关防控知识</a:t>
            </a:r>
            <a:endParaRPr lang="zh-CN" altLang="zh-CN" sz="6000" b="1" dirty="0">
              <a:solidFill>
                <a:srgbClr val="4B649F"/>
              </a:solidFill>
            </a:endParaRPr>
          </a:p>
        </p:txBody>
      </p:sp>
      <p:sp>
        <p:nvSpPr>
          <p:cNvPr id="26633" name="文本框 1027"/>
          <p:cNvSpPr txBox="1">
            <a:spLocks noChangeArrowheads="1"/>
          </p:cNvSpPr>
          <p:nvPr/>
        </p:nvSpPr>
        <p:spPr bwMode="auto">
          <a:xfrm>
            <a:off x="3184264" y="4092748"/>
            <a:ext cx="6121101" cy="46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latinLnBrk="0" hangingPunct="1">
              <a:lnSpc>
                <a:spcPts val="2880"/>
              </a:lnSpc>
              <a:spcBef>
                <a:spcPct val="0"/>
              </a:spcBef>
              <a:buFontTx/>
              <a:buNone/>
            </a:pPr>
            <a:r>
              <a:rPr lang="zh-CN" altLang="en-US" sz="2400" dirty="0" smtClean="0">
                <a:latin typeface="微软雅黑" panose="020B0503020204020204" pitchFamily="34" charset="-122"/>
              </a:rPr>
              <a:t>  北京市朝阳区和平街社区卫生服务中心</a:t>
            </a:r>
          </a:p>
        </p:txBody>
      </p:sp>
      <p:sp>
        <p:nvSpPr>
          <p:cNvPr id="26634" name="文本框 112"/>
          <p:cNvSpPr txBox="1">
            <a:spLocks noChangeArrowheads="1"/>
          </p:cNvSpPr>
          <p:nvPr/>
        </p:nvSpPr>
        <p:spPr bwMode="auto">
          <a:xfrm>
            <a:off x="5363407" y="4774565"/>
            <a:ext cx="17267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 smtClean="0"/>
              <a:t>2022.04.14</a:t>
            </a:r>
          </a:p>
        </p:txBody>
      </p:sp>
      <p:sp>
        <p:nvSpPr>
          <p:cNvPr id="26635" name="文本框 1066"/>
          <p:cNvSpPr txBox="1">
            <a:spLocks noChangeArrowheads="1"/>
          </p:cNvSpPr>
          <p:nvPr/>
        </p:nvSpPr>
        <p:spPr bwMode="auto">
          <a:xfrm>
            <a:off x="1787857" y="707672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534795" y="1183341"/>
            <a:ext cx="9677400" cy="4322109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1278333" y="524778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1149895" y="5072976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4197" y="9622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75083" y="113612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87780" y="1610360"/>
            <a:ext cx="9924415" cy="438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/>
              <a:t>急性胃肠炎病例的处置</a:t>
            </a:r>
          </a:p>
          <a:p>
            <a:pPr lvl="0" algn="ctr" latinLnBrk="0">
              <a:lnSpc>
                <a:spcPct val="150000"/>
              </a:lnSpc>
            </a:pPr>
            <a:endParaRPr lang="en-US" altLang="zh-CN" sz="1000"/>
          </a:p>
          <a:p>
            <a:pPr lvl="0" latinLnBrk="0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※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严格按要求规范隔离病例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如有人出现呕吐症状，应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立即疏散现场其他人员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离开被污染区域，  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并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将该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病例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带至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单独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房间进行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隔离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。由于在诺如病毒感染期间及症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状消失后一段时间，病例都可以排出病原体，因此，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病例需隔离至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症状消失后三天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。餐饮服务人员或会议场馆工作人员则需症状消失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后三天再采集两次便标本，结果均为阴性才可上岗。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87780" y="1610360"/>
            <a:ext cx="9924415" cy="438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/>
              <a:t>急性胃肠炎病例的处置</a:t>
            </a:r>
          </a:p>
          <a:p>
            <a:pPr lvl="0" algn="ctr" latinLnBrk="0">
              <a:lnSpc>
                <a:spcPct val="150000"/>
              </a:lnSpc>
            </a:pPr>
            <a:endParaRPr lang="en-US" altLang="zh-CN" sz="1000"/>
          </a:p>
          <a:p>
            <a:pPr lvl="0" latinLnBrk="0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※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及时上报属地疾控中心</a:t>
            </a:r>
            <a:endParaRPr lang="zh-CN" altLang="en-US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如出现聚集性疫情或暴发疫情，相关负责人应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及时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向属地疾控中心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上报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并提供以下信息或资料：疫情发生单位名称及准确地址、单位负责人姓名及联系电话、发病人数和就诊人数、病例的症状及发病时间、发生单位全体人员的数量、发病人员的就诊资料、发生单位的平面图及供应餐饮情况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矩形 1067"/>
          <p:cNvSpPr/>
          <p:nvPr/>
        </p:nvSpPr>
        <p:spPr>
          <a:xfrm>
            <a:off x="1154430" y="527125"/>
            <a:ext cx="10057765" cy="594162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51369" y="345442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71496" y="497842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57451" y="817759"/>
            <a:ext cx="1018870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※  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环境清洁和消毒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</a:rPr>
              <a:t>• 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消毒液的规范配制和使用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（</a:t>
            </a:r>
            <a:r>
              <a:rPr lang="en-US" altLang="zh-CN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）先打开窗户，保持空气流通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0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）由于诺如病毒抵抗力较强，推荐使用含氯消毒剂进行消毒，配置时注意消毒剂的含氯。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（</a:t>
            </a:r>
            <a:r>
              <a:rPr lang="en-US" altLang="zh-CN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）实施消毒前，需先疏散无关人员。在消毒和清洁过程应尽量避免产生气溶胶或扬尘。</a:t>
            </a:r>
            <a:endParaRPr lang="en-US" altLang="zh-CN" sz="20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）针对不同消毒对象，应按照不同的使用浓度、作用时间和消毒方法进行消毒，以确保消毒效果。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zh-CN" altLang="en-US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591671"/>
            <a:ext cx="10057765" cy="5877074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892402" y="6142764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815063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797581" y="377715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06950" y="583903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89724" y="701670"/>
            <a:ext cx="9745187" cy="62786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</a:t>
            </a:r>
            <a:r>
              <a:rPr lang="zh-CN" altLang="en-US" sz="2800" b="1" dirty="0" smtClean="0"/>
              <a:t>的处置</a:t>
            </a:r>
            <a:endParaRPr lang="en-US" altLang="zh-CN" sz="2800" b="1" dirty="0" smtClean="0"/>
          </a:p>
          <a:p>
            <a:pPr lvl="0" latinLnBrk="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消毒剂具有一定的毒性刺激，配制前，应做好防护，如穿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隔离衣，戴口罩、手套、 帽子等防护用品。同时消毒剂具有一定的腐蚀性，注意消毒后用清水擦拭，防止对消毒物品造成损坏。    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稀释消毒剂时必须使用冷水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。应使用量杯准确量取所需消毒原液的份量，然后加入相应份量的清水。配置完成要用专门的容器放置，拧紧瓶盖，避免挥发，造成浓度降低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用试纸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测试浓度是否达到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要求。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配置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消毒液时要注意消毒原液的生产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日期。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注：含氯消毒剂不能与其他清洁剂混合使用；稀释的消毒剂必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须在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24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小时内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使用。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1400" y="548640"/>
            <a:ext cx="10057765" cy="5877074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>
            <a:off x="4830184" y="828339"/>
            <a:ext cx="2050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tx2"/>
                </a:solidFill>
                <a:latin typeface="+mn-ea"/>
                <a:sym typeface="+mn-ea"/>
              </a:rPr>
              <a:t>消毒液的配制</a:t>
            </a:r>
          </a:p>
        </p:txBody>
      </p:sp>
      <p:sp>
        <p:nvSpPr>
          <p:cNvPr id="4" name="矩形 3"/>
          <p:cNvSpPr/>
          <p:nvPr/>
        </p:nvSpPr>
        <p:spPr>
          <a:xfrm>
            <a:off x="1839559" y="1495313"/>
            <a:ext cx="6250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charset="0"/>
              <a:buChar char="Ø"/>
            </a:pPr>
            <a:r>
              <a:rPr lang="zh-CN" altLang="zh-CN" sz="2000" dirty="0" smtClean="0">
                <a:latin typeface="Times New Roman" panose="02020603050405020304" charset="0"/>
                <a:ea typeface="宋体" panose="02010600030101010101" pitchFamily="2" charset="-122"/>
              </a:rPr>
              <a:t>含氯消毒液</a:t>
            </a:r>
            <a:r>
              <a:rPr lang="zh-CN" altLang="en-US" sz="2000" dirty="0" smtClean="0">
                <a:latin typeface="Times New Roman" panose="02020603050405020304" charset="0"/>
                <a:ea typeface="宋体" panose="02010600030101010101" pitchFamily="2" charset="-122"/>
              </a:rPr>
              <a:t>（</a:t>
            </a:r>
            <a:r>
              <a:rPr lang="en-US" altLang="zh-CN" sz="2000" dirty="0" smtClean="0">
                <a:latin typeface="Times New Roman" panose="02020603050405020304" charset="0"/>
                <a:ea typeface="宋体" panose="02010600030101010101" pitchFamily="2" charset="-122"/>
              </a:rPr>
              <a:t>84</a:t>
            </a:r>
            <a:r>
              <a:rPr lang="zh-CN" altLang="en-US" sz="2000" dirty="0" smtClean="0">
                <a:latin typeface="Times New Roman" panose="02020603050405020304" charset="0"/>
                <a:ea typeface="宋体" panose="02010600030101010101" pitchFamily="2" charset="-122"/>
              </a:rPr>
              <a:t>消毒液）</a:t>
            </a:r>
            <a:r>
              <a:rPr lang="zh-CN" altLang="zh-CN" sz="2000" dirty="0" smtClean="0">
                <a:latin typeface="Times New Roman" panose="02020603050405020304" charset="0"/>
                <a:ea typeface="宋体" panose="02010600030101010101" pitchFamily="2" charset="-122"/>
              </a:rPr>
              <a:t>，有效氯含量为</a:t>
            </a:r>
            <a:r>
              <a:rPr lang="en-US" altLang="zh-CN" sz="20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5%-6%</a:t>
            </a:r>
            <a:endParaRPr lang="zh-CN" altLang="en-US" sz="2000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03635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zh-CN" altLang="en-US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377440" y="2345170"/>
          <a:ext cx="6443831" cy="29348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98824"/>
                <a:gridCol w="1358668"/>
                <a:gridCol w="1534615"/>
                <a:gridCol w="2351724"/>
              </a:tblGrid>
              <a:tr h="57240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消毒剂</a:t>
                      </a: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水</a:t>
                      </a: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配置比例</a:t>
                      </a: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有效浓度（</a:t>
                      </a: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mg/L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）</a:t>
                      </a:r>
                    </a:p>
                  </a:txBody>
                  <a:tcPr marL="91438" marR="91438" marT="45721" marB="45721" anchor="ctr"/>
                </a:tc>
              </a:tr>
              <a:tr h="4723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199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1:200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250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72363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99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1:100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500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7299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49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1:50</a:t>
                      </a:r>
                      <a:endParaRPr lang="zh-CN" altLang="en-US" sz="2000" dirty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1000</a:t>
                      </a:r>
                      <a:endParaRPr lang="zh-CN" altLang="en-US" sz="2000" dirty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7236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9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1:10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5000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7236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4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份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1:5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10000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068316" y="46556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8" name="矩形 7"/>
          <p:cNvSpPr/>
          <p:nvPr/>
        </p:nvSpPr>
        <p:spPr>
          <a:xfrm>
            <a:off x="10894400" y="366957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9" name="矩形 8"/>
          <p:cNvSpPr/>
          <p:nvPr/>
        </p:nvSpPr>
        <p:spPr>
          <a:xfrm>
            <a:off x="1009916" y="6242426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" name="矩形 9"/>
          <p:cNvSpPr/>
          <p:nvPr/>
        </p:nvSpPr>
        <p:spPr>
          <a:xfrm flipV="1">
            <a:off x="904134" y="6078071"/>
            <a:ext cx="474663" cy="404484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54430" y="591671"/>
            <a:ext cx="10057765" cy="5877074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>
            <a:off x="4378362" y="1097280"/>
            <a:ext cx="3410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tx2"/>
                </a:solidFill>
                <a:latin typeface="+mn-ea"/>
                <a:sym typeface="+mn-ea"/>
              </a:rPr>
              <a:t>消毒液的配制</a:t>
            </a:r>
          </a:p>
        </p:txBody>
      </p:sp>
      <p:sp>
        <p:nvSpPr>
          <p:cNvPr id="4" name="矩形 3"/>
          <p:cNvSpPr/>
          <p:nvPr/>
        </p:nvSpPr>
        <p:spPr>
          <a:xfrm>
            <a:off x="1828801" y="1850315"/>
            <a:ext cx="708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charset="0"/>
              <a:buChar char="Ø"/>
            </a:pPr>
            <a:r>
              <a:rPr lang="zh-CN" altLang="zh-CN" sz="20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有效氯 </a:t>
            </a:r>
            <a:r>
              <a:rPr lang="en-US" altLang="zh-CN" sz="20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25</a:t>
            </a:r>
            <a:r>
              <a:rPr lang="zh-CN" altLang="zh-CN" sz="20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0mg/ 片含氯泡腾片配置 1 升不同浓度的消毒液</a:t>
            </a:r>
            <a:endParaRPr lang="zh-CN" altLang="zh-CN" sz="2000" dirty="0"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173045" y="2586579"/>
          <a:ext cx="6437182" cy="27019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71870"/>
                <a:gridCol w="1781175"/>
                <a:gridCol w="3084137"/>
              </a:tblGrid>
              <a:tr h="5270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水</a:t>
                      </a: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片剂</a:t>
                      </a: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有效浓度（</a:t>
                      </a: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mg/L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）</a:t>
                      </a:r>
                    </a:p>
                  </a:txBody>
                  <a:tcPr marL="91438" marR="91438" marT="45721" marB="45721" anchor="ctr"/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250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34975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2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500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349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4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1000</a:t>
                      </a:r>
                      <a:endParaRPr lang="zh-CN" altLang="en-US" sz="2000" dirty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349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20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5000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  <a:tr h="4349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40</a:t>
                      </a:r>
                      <a:r>
                        <a:rPr lang="zh-CN" altLang="en-US" sz="20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片</a:t>
                      </a:r>
                      <a:endParaRPr lang="zh-CN" altLang="en-US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10000</a:t>
                      </a:r>
                      <a:endParaRPr lang="en-US" altLang="zh-CN" sz="2000" dirty="0" smtClean="0">
                        <a:latin typeface="Times New Roman" panose="02020603050405020304" charset="0"/>
                        <a:ea typeface="+mn-ea"/>
                        <a:cs typeface="Times New Roman" panose="02020603050405020304" charset="0"/>
                      </a:endParaRPr>
                    </a:p>
                  </a:txBody>
                  <a:tcPr marL="91438" marR="91438" marT="45721" marB="45721" anchor="ctr"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0906951" y="61617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8" name="矩形 7"/>
          <p:cNvSpPr/>
          <p:nvPr/>
        </p:nvSpPr>
        <p:spPr>
          <a:xfrm>
            <a:off x="957920" y="6158156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9" name="矩形 8"/>
          <p:cNvSpPr/>
          <p:nvPr/>
        </p:nvSpPr>
        <p:spPr>
          <a:xfrm>
            <a:off x="10743794" y="420744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" name="矩形 9"/>
          <p:cNvSpPr/>
          <p:nvPr/>
        </p:nvSpPr>
        <p:spPr>
          <a:xfrm>
            <a:off x="827035" y="5951967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呕吐物的规范化处置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）清理呕吐物时，工作人员应做好个人防护（隔离衣、口罩、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手套等）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配置含量为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5000-10000Mg/L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含氯消毒液或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消毒剂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原液覆盖呕吐物，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再用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一次性吸水性强的纸巾由外向内清理呕吐物，然后用配制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好的消毒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液对呕吐地面及附近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米范围进行消毒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消毒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分钟后再次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消毒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上述区域 ，最后用清水擦拭。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粪便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）配置含量为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5000-10000Mg/L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含氯消毒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液。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）小心倒入足量配置好的含氯消毒液，并将粪便完全覆盖。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）消毒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分钟以上。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）由厕所马桶水冲走。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147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•地面、墙壁规范化处置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）可采用喷洒消毒或擦拭消毒，使用有效氯浓度为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1000Mg/L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）喷洒消毒喷湿即可，擦拭消毒时，用抹布或拖布沾取上述消毒液后进行擦拭。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）消毒作用时间应不少于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15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）有肉眼可见污染物时应先清除污染物再进行消毒。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84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•课桌椅、门把手、水龙头等物体表面规范化处置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）门把手、桌椅扶手、楼梯扶手、水龙头等高频率接触物体表面是消毒的重点区域，应定期进行消毒。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）可采用喷洒消毒或擦拭消毒，使用有效氯浓度为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1000Mg/L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）消毒作用时间应不少于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分钟，然后用清水擦拭干净。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978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914036"/>
            <a:ext cx="10057765" cy="5554709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57452" y="701670"/>
            <a:ext cx="978710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 dirty="0" smtClean="0"/>
              <a:t>国内外案例</a:t>
            </a:r>
            <a:endParaRPr lang="en-US" altLang="zh-CN" sz="2400" dirty="0"/>
          </a:p>
          <a:p>
            <a:pPr>
              <a:lnSpc>
                <a:spcPct val="120000"/>
              </a:lnSpc>
              <a:buFont typeface="Wingdings" panose="05000000000000000000" charset="0"/>
              <a:buChar char="Ø"/>
              <a:defRPr/>
            </a:pPr>
            <a:r>
              <a:rPr lang="zh-CN" altLang="en-US" sz="2400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2012年10月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，德国暴发最大规模的食物中毒事件，造成11000多名学童上吐下泻，进口低温冷冻草莓检出诺如病毒。 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仿宋" pitchFamily="49" charset="-122"/>
              <a:ea typeface="仿宋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2012年12月14日至22日，日本宫崎县某医院发生诺如病毒胃肠炎暴发，6名78岁至88岁男性患者死亡，5人病危。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仿宋" pitchFamily="49" charset="-122"/>
              <a:ea typeface="仿宋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2014年2月20日，浙江嘉兴的海宁市、海盐县两地部分学校511人发病，涉及10所学校、3家幼儿园，由桶装水污染诺如病毒引起。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仿宋" pitchFamily="49" charset="-122"/>
              <a:ea typeface="仿宋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2015年6月13日，山东商业职业技术学院654感染诺如病毒发病，封校并取消端午假期。</a:t>
            </a:r>
          </a:p>
          <a:p>
            <a:pPr>
              <a:lnSpc>
                <a:spcPct val="120000"/>
              </a:lnSpc>
              <a:spcBef>
                <a:spcPts val="20"/>
              </a:spcBef>
              <a:spcAft>
                <a:spcPts val="0"/>
              </a:spcAft>
              <a:buFont typeface="Wingdings" panose="05000000000000000000" charset="0"/>
              <a:buChar char="Ø"/>
              <a:defRPr/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2018年2月2日，韩国平昌冬奥会举行前，300多名安保人员急性胃肠炎暴发，流动公厕的水箱水污染诺如病毒。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仿宋" pitchFamily="49" charset="-122"/>
              <a:ea typeface="仿宋" pitchFamily="49" charset="-122"/>
              <a:cs typeface="Times New Roman" panose="02020603050405020304" pitchFamily="18" charset="0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    </a:t>
            </a:r>
            <a:endParaRPr lang="zh-CN" altLang="en-US" sz="2400" b="1" dirty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•衣物、被褥等织物规范化处置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）配置浓度为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500Mg/L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的含氯消毒剂溶液。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）将固体污秽物移除，然后浸泡在配置好的消毒溶液内。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）浸泡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分钟，然后用清洗。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）也可用流通蒸汽或煮沸消毒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分钟。在处理被污染的衣物、被褥等织物时应避免产生气溶胶。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28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•食品用具规范化处置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）清除食物残渣。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）煮沸或流通蒸汽消毒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分钟；也可用有效氯为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500Mg/L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含氯消毒剂浸泡，作用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30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分钟后，再用清水洗净。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927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•皮肤、粘膜规范化处置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皮肤被污染物污染时，应立即清除污染物。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）用一次性吸水材料沾取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.5%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碘伏消毒液，擦拭消毒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分钟以上，使用清水清洗干净。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）粘膜应用大量生理盐水冲洗或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0.05%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碘伏冲洗消毒（根据说明书稀释）。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）注意免洗手消毒剂多为以乙醇为杀菌成分，对诺如消毒效果不理想，建议慎用。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745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828339"/>
            <a:ext cx="10057765" cy="564040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72885" y="657413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1046800" y="79905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86840" y="1247888"/>
            <a:ext cx="945451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•室内空气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保持室内空气流通。自然通风或机械通风，也可采用循环风式空气消毒机进行空气消毒，无人空间也可采用紫外线对空气消毒。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注：紫外线空气消毒时紧闭门窗，消毒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60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分钟后开窗通风。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24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32915" y="524994"/>
            <a:ext cx="10057765" cy="5865047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786824" y="237864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17709" y="36874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405255" y="613186"/>
            <a:ext cx="9399905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急性胃肠炎病例的处置</a:t>
            </a:r>
          </a:p>
          <a:p>
            <a:pPr lvl="0" algn="ctr" latinLnBrk="0">
              <a:lnSpc>
                <a:spcPct val="150000"/>
              </a:lnSpc>
            </a:pPr>
            <a:endParaRPr lang="en-US" altLang="zh-CN" sz="10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endParaRPr lang="en-US" altLang="zh-CN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注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处理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呕吐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物时，千万不能使用拖布等公共区域清洁用品进行清理；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所有的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清洁工具必须分区放置和使用；清理和消毒工作完成后，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工作人员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必须彻底清洗双手。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sym typeface="+mn-ea"/>
              </a:rPr>
              <a:t>•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标本采集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工作人员应提前与病例沟通协调好，确保采样工作的顺利进行。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京朝阳区疾病预防控制中心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405255" y="1457960"/>
            <a:ext cx="9679305" cy="4841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建议措施</a:t>
            </a:r>
            <a:endParaRPr lang="en-US" altLang="zh-CN" sz="1000" dirty="0"/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人员配备到位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现场应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设立主管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急性胃肠炎疫情的负责人，负责急性胃肠炎</a:t>
            </a: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疫情的接报及相关工作人员关于急性胃肠炎疫情防控知识的培训</a:t>
            </a: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和指导。</a:t>
            </a: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物资准备充分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隔离衣、手套、帽子等防护用品应准备齐全，消毒原液、消毒粉、</a:t>
            </a: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量杯、试纸、吸附巾等用品应准备充分。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洗手池旁边应提供洗手液</a:t>
            </a:r>
          </a:p>
          <a:p>
            <a:pPr lvl="0" latinLnBrk="0">
              <a:lnSpc>
                <a:spcPts val="4000"/>
              </a:lnSpc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和纸巾。清洁用品应该分区放置和使用。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548640"/>
            <a:ext cx="10057765" cy="5920105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765308" y="227108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28465" y="390265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684020" y="946674"/>
            <a:ext cx="91567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建议措施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消毒全面彻底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定时开窗通风，保持空气流通，定时清洁消毒，确保消毒浓度</a:t>
            </a:r>
          </a:p>
          <a:p>
            <a:pPr lvl="0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和时间。</a:t>
            </a:r>
          </a:p>
          <a:p>
            <a:pPr lvl="0" algn="l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</a:t>
            </a:r>
            <a:r>
              <a:rPr sz="2400" b="1" dirty="0" err="1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进一步做好诺如病毒感染防控知识的宣传教育和预防指导，提</a:t>
            </a:r>
            <a:endParaRPr sz="2400" b="1" dirty="0"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 latinLnBrk="0">
              <a:lnSpc>
                <a:spcPts val="4200"/>
              </a:lnSpc>
            </a:pPr>
            <a:r>
              <a:rPr sz="2400" b="1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高</a:t>
            </a:r>
            <a:r>
              <a:rPr lang="zh-CN" sz="2400" b="1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工作人员</a:t>
            </a:r>
            <a:r>
              <a:rPr sz="2400" b="1" dirty="0" err="1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防控意识，倡导良好的个人卫生和饮食卫生习惯</a:t>
            </a:r>
            <a:r>
              <a:rPr sz="2400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algn="l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加强食品和水源的监管，尽量减少凉拌菜和冷荤食品，生、熟</a:t>
            </a:r>
          </a:p>
          <a:p>
            <a:pPr lvl="0" algn="l" latinLnBrk="0">
              <a:lnSpc>
                <a:spcPts val="42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食物分开，食物要充分加热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204856" y="796066"/>
            <a:ext cx="9363449" cy="5195794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1165527" y="5780291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989464" y="5640442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165420" y="592868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360851" y="777540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2282825" y="1161826"/>
            <a:ext cx="752729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/>
              <a:t>建议措施</a:t>
            </a:r>
          </a:p>
          <a:p>
            <a:pPr lvl="0" algn="ctr" latinLnBrk="0">
              <a:lnSpc>
                <a:spcPct val="150000"/>
              </a:lnSpc>
            </a:pPr>
            <a:endParaRPr lang="zh-CN" altLang="en-US" sz="1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latinLnBrk="0">
              <a:lnSpc>
                <a:spcPts val="42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  加强食品和水源的监管以及</a:t>
            </a:r>
            <a:r>
              <a:rPr lang="zh-CN" altLang="en-US" sz="2400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食品卫生管理</a:t>
            </a:r>
            <a:r>
              <a:rPr lang="zh-CN" altLang="en-US" sz="2400" dirty="0" smtClean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人员（</a:t>
            </a:r>
            <a:r>
              <a:rPr lang="zh-CN" altLang="en-US" sz="2400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尤其是厨师等直接接触食物的人员）</a:t>
            </a:r>
            <a:r>
              <a:rPr lang="zh-CN" altLang="en-US" sz="2400" dirty="0" smtClean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健康</a:t>
            </a:r>
            <a:r>
              <a:rPr lang="zh-CN" altLang="en-US" sz="2400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状况监测，相关人员出现胃肠道症状应立即</a:t>
            </a:r>
            <a:r>
              <a:rPr lang="zh-CN" altLang="en-US" sz="2400" dirty="0" smtClean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调离岗位</a:t>
            </a:r>
            <a:r>
              <a:rPr lang="zh-CN" altLang="en-US" sz="2400" dirty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，单独或集中隔离；警惕由厨师带毒或食品</a:t>
            </a:r>
            <a:r>
              <a:rPr lang="zh-CN" altLang="en-US" sz="2400" dirty="0" smtClean="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受诺如病毒污染引起大规模疫情。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15" y="5002530"/>
            <a:ext cx="6547485" cy="1852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文本框 62"/>
          <p:cNvSpPr txBox="1">
            <a:spLocks noChangeArrowheads="1"/>
          </p:cNvSpPr>
          <p:nvPr/>
        </p:nvSpPr>
        <p:spPr bwMode="auto">
          <a:xfrm>
            <a:off x="3741738" y="2803843"/>
            <a:ext cx="4886325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800" b="1">
                <a:solidFill>
                  <a:srgbClr val="4B649F"/>
                </a:solidFill>
              </a:rPr>
              <a:t>谢谢大家</a:t>
            </a:r>
            <a:r>
              <a:rPr lang="zh-CN" altLang="en-US" sz="6600" b="1">
                <a:solidFill>
                  <a:srgbClr val="4B649F"/>
                </a:solidFill>
              </a:rPr>
              <a:t> </a:t>
            </a:r>
          </a:p>
        </p:txBody>
      </p:sp>
      <p:sp>
        <p:nvSpPr>
          <p:cNvPr id="1068" name="矩形 1067"/>
          <p:cNvSpPr/>
          <p:nvPr/>
        </p:nvSpPr>
        <p:spPr>
          <a:xfrm>
            <a:off x="2676525" y="2440305"/>
            <a:ext cx="6969760" cy="211455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656445" y="4357688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9418638" y="4235768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2355850" y="2191703"/>
            <a:ext cx="474663" cy="474662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2508250" y="2344103"/>
            <a:ext cx="474663" cy="474662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7814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914036"/>
            <a:ext cx="10057765" cy="5554709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57452" y="701670"/>
            <a:ext cx="9787103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 dirty="0"/>
              <a:t>我</a:t>
            </a:r>
            <a:r>
              <a:rPr lang="zh-CN" altLang="en-US" sz="3200" b="1" dirty="0" smtClean="0"/>
              <a:t>市典型案例</a:t>
            </a:r>
            <a:endParaRPr lang="en-US" altLang="zh-CN" sz="3200" b="1" dirty="0" smtClean="0"/>
          </a:p>
          <a:p>
            <a:pPr lvl="0" algn="ctr" latinLnBrk="0">
              <a:lnSpc>
                <a:spcPct val="150000"/>
              </a:lnSpc>
            </a:pPr>
            <a:endParaRPr lang="en-US" altLang="zh-CN" sz="2400" dirty="0"/>
          </a:p>
          <a:p>
            <a:pPr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     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</a:rPr>
              <a:t>2019年7月13日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</a:rPr>
              <a:t>至7月27日，接报外地来京游学团或夏令营急性胃肠炎疫情15起，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  <a:sym typeface="+mn-ea"/>
              </a:rPr>
              <a:t>均为诺如病毒引起，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仿宋" pitchFamily="49" charset="-122"/>
                <a:ea typeface="仿宋" pitchFamily="49" charset="-122"/>
                <a:cs typeface="Times New Roman" panose="02020603050405020304" pitchFamily="18" charset="0"/>
              </a:rPr>
              <a:t>涉及病例358人，其中暴发8起，涉及病例270人。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  </a:t>
            </a:r>
            <a:endParaRPr lang="zh-CN" altLang="en-US" sz="2400" b="1" dirty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92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440180" y="1610360"/>
            <a:ext cx="960437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 dirty="0"/>
              <a:t>诺如病毒</a:t>
            </a:r>
            <a:endParaRPr lang="en-US" altLang="zh-CN" sz="24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诺如病毒是全球急性胃肠炎散发病例和暴发疫情的主要致病原，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疾病负担严重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2013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年以来，我国其他感染性腹泻病暴发多以诺如病毒暴发疫情为主。学校、托幼机构、会议场馆等人群密集场所为急性胃肠炎疫情的高发场所。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	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2021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年，通过突发公共卫生事件管理信息系统报告其他感染性腹泻疫情共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起。其中，诺如病毒感染引起的急性胃肠炎疫情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189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起。暴发场所以小学、村庄和幼儿园为主。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77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763793"/>
            <a:ext cx="10057765" cy="5704952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776066" y="496048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896193" y="637691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180204" y="785308"/>
            <a:ext cx="992441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 dirty="0"/>
              <a:t>诺如病毒</a:t>
            </a:r>
          </a:p>
          <a:p>
            <a:pPr lvl="0" algn="ctr" latinLnBrk="0">
              <a:lnSpc>
                <a:spcPct val="150000"/>
              </a:lnSpc>
            </a:pPr>
            <a:endParaRPr lang="en-US" altLang="zh-CN" sz="10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诺如病毒引起的感染性腹泻在全世界范围内均有流行，全年均可发生，但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每年的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月到次年的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是诺如病毒流行的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高发季节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，因此诺如病毒常被称为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冬季呕吐病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胃肠型流感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诺如病毒变异快、环境抵抗力强、感染剂量低，感染后潜伏期短、排毒时间长、免疫保护时间短，且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传播途径多样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全人群普遍易感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，因此，诺如病毒具有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高度传染性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快速传播能力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892300" y="2105660"/>
            <a:ext cx="8689340" cy="327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/>
              <a:t>诺如病毒</a:t>
            </a:r>
          </a:p>
          <a:p>
            <a:pPr lvl="0" algn="ctr" latinLnBrk="0">
              <a:lnSpc>
                <a:spcPct val="150000"/>
              </a:lnSpc>
            </a:pPr>
            <a:endParaRPr lang="en-US" altLang="zh-CN" sz="1000"/>
          </a:p>
          <a:p>
            <a:pPr lvl="0" latinLnBrk="0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诺如病毒感染发病的主要表现为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呕吐和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或腹泻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，国际上通常称之为急性胃肠炎。我国一直将其列为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丙类传染病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中的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其他感染性腹泻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（除霍乱、细菌性和阿米巴性痢疾、伤寒和副伤寒以外的感染性腹泻）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进行报告管理。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矩形 1067"/>
          <p:cNvSpPr/>
          <p:nvPr/>
        </p:nvSpPr>
        <p:spPr>
          <a:xfrm>
            <a:off x="1154430" y="505609"/>
            <a:ext cx="10057765" cy="5963136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51370" y="345442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49982" y="497842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390015" y="903642"/>
            <a:ext cx="94500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3200" b="1" dirty="0"/>
              <a:t>诺如病毒</a:t>
            </a:r>
            <a:endParaRPr lang="en-US" altLang="zh-CN" sz="1000" dirty="0"/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诺如病毒主要通过病人的粪便排出，也可通过呕吐物排出。因此照顾诺如病毒感染的病人或处置呕吐物都有被感染的可能。感染诺如病毒后出现的急性胃肠炎症状可能在很短时间内消失，也可能持续数天，在此期间及症状消失后都可能将病毒传播给其他人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0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诺如病毒还可以污染食物和水源，食用被污染的食物或引用被污染的水源都会被感染。水污染、食品污染和厨工隐性感染造成的食源性传播疫情虽然比较少见，但其涉及病例数远高于人人传播。</a:t>
            </a: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北京市朝阳区疾病预防控制中心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6626" name="图片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030" y="5622878"/>
            <a:ext cx="4753970" cy="123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8" name="矩形 1067"/>
          <p:cNvSpPr/>
          <p:nvPr/>
        </p:nvSpPr>
        <p:spPr>
          <a:xfrm>
            <a:off x="1684020" y="1579245"/>
            <a:ext cx="8806180" cy="3726815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1528597" y="50574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1397470" y="48745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205612" y="12832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358012" y="14356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861185" y="2047240"/>
            <a:ext cx="8629015" cy="311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>
              <a:lnSpc>
                <a:spcPct val="150000"/>
              </a:lnSpc>
              <a:spcAft>
                <a:spcPts val="1200"/>
              </a:spcAft>
            </a:pP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急性胃肠炎病例定义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lvl="1" latinLnBrk="0">
              <a:lnSpc>
                <a:spcPct val="150000"/>
              </a:lnSpc>
              <a:spcAft>
                <a:spcPts val="120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24小时内出现排便≥3次且有性状改变（呈稀水样便），和/或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小时内出现呕吐症状者。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60000"/>
              </a:lnSpc>
            </a:pP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1066"/>
          <p:cNvSpPr txBox="1">
            <a:spLocks noChangeArrowheads="1"/>
          </p:cNvSpPr>
          <p:nvPr/>
        </p:nvSpPr>
        <p:spPr bwMode="auto">
          <a:xfrm>
            <a:off x="1787857" y="489304"/>
            <a:ext cx="468118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 smtClean="0">
                <a:solidFill>
                  <a:schemeClr val="bg1"/>
                </a:solidFill>
              </a:rPr>
              <a:t>北京朝阳区疾病预防控制中心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68" name="矩形 1067"/>
          <p:cNvSpPr/>
          <p:nvPr/>
        </p:nvSpPr>
        <p:spPr>
          <a:xfrm>
            <a:off x="1154430" y="1579245"/>
            <a:ext cx="10057765" cy="4889500"/>
          </a:xfrm>
          <a:prstGeom prst="rect">
            <a:avLst/>
          </a:prstGeom>
          <a:noFill/>
          <a:ln w="25400">
            <a:solidFill>
              <a:srgbClr val="4B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069" name="矩形 1068"/>
          <p:cNvSpPr/>
          <p:nvPr/>
        </p:nvSpPr>
        <p:spPr>
          <a:xfrm>
            <a:off x="913917" y="6175037"/>
            <a:ext cx="476250" cy="476250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7" name="矩形 116"/>
          <p:cNvSpPr/>
          <p:nvPr/>
        </p:nvSpPr>
        <p:spPr>
          <a:xfrm>
            <a:off x="782790" y="5992157"/>
            <a:ext cx="474662" cy="474662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8" name="矩形 117"/>
          <p:cNvSpPr/>
          <p:nvPr/>
        </p:nvSpPr>
        <p:spPr>
          <a:xfrm>
            <a:off x="10840612" y="1270599"/>
            <a:ext cx="474663" cy="47231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119" name="矩形 118"/>
          <p:cNvSpPr/>
          <p:nvPr/>
        </p:nvSpPr>
        <p:spPr>
          <a:xfrm>
            <a:off x="10993012" y="1422999"/>
            <a:ext cx="474663" cy="47231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2" name="文本框 1"/>
          <p:cNvSpPr txBox="1"/>
          <p:nvPr/>
        </p:nvSpPr>
        <p:spPr>
          <a:xfrm>
            <a:off x="1287780" y="1712595"/>
            <a:ext cx="9924415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latinLnBrk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sym typeface="+mn-ea"/>
              </a:rPr>
              <a:t>北京市</a:t>
            </a:r>
            <a:r>
              <a:rPr lang="en-US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sym typeface="+mn-ea"/>
              </a:rPr>
              <a:t>急性胃肠炎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sym typeface="+mn-ea"/>
              </a:rPr>
              <a:t>疫情分级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 smtClean="0">
                <a:sym typeface="+mn-ea"/>
              </a:rPr>
              <a:t>聚集性疫情定义：</a:t>
            </a:r>
            <a:endParaRPr lang="en-US" altLang="zh-CN" sz="2400" dirty="0" smtClean="0"/>
          </a:p>
          <a:p>
            <a:pPr lvl="1" latinLnBrk="0">
              <a:lnSpc>
                <a:spcPct val="150000"/>
              </a:lnSpc>
            </a:pP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同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一集体单位或场所在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天内发生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例及以上急性胃肠炎病例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latinLnBrk="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天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例，有流行病学关联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latinLnBrk="0"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暴发疫情定义：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latinLnBrk="0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天内，同一集体单位或场所中发生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例及以上急性胃肠炎病例，或死亡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例及以上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latinLnBrk="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天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有流行病学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关联；或死亡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例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25B7C0"/>
      </a:accent1>
      <a:accent2>
        <a:srgbClr val="F6A500"/>
      </a:accent2>
      <a:accent3>
        <a:srgbClr val="585858"/>
      </a:accent3>
      <a:accent4>
        <a:srgbClr val="FD7104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29000">
              <a:srgbClr val="FFFFFF"/>
            </a:gs>
            <a:gs pos="98000">
              <a:srgbClr val="FFFFFF">
                <a:lumMod val="75000"/>
              </a:srgbClr>
            </a:gs>
          </a:gsLst>
          <a:lin ang="2700000" scaled="1"/>
          <a:tileRect/>
        </a:gradFill>
        <a:ln w="25400" cap="flat" cmpd="sng" algn="ctr">
          <a:noFill/>
          <a:prstDash val="solid"/>
        </a:ln>
        <a:effectLst>
          <a:softEdge rad="0"/>
        </a:effectLst>
      </a:spPr>
      <a:bodyPr anchor="ctr"/>
      <a:lstStyle>
        <a:defPPr marL="0" marR="0" indent="0" algn="ctr" defTabSz="91440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FFFFFF"/>
            </a:solidFill>
            <a:effectLst/>
            <a:uLnTx/>
            <a:uFillTx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2315</Words>
  <Application>Microsoft Office PowerPoint</Application>
  <PresentationFormat>自定义</PresentationFormat>
  <Paragraphs>202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32" baseType="lpstr">
      <vt:lpstr>Office 主题</vt:lpstr>
      <vt:lpstr>1_自定义设计方案</vt:lpstr>
      <vt:lpstr>1_Office 主题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yfbj209a</cp:lastModifiedBy>
  <cp:revision>140</cp:revision>
  <dcterms:created xsi:type="dcterms:W3CDTF">2016-01-15T03:19:00Z</dcterms:created>
  <dcterms:modified xsi:type="dcterms:W3CDTF">2022-04-13T07:28:27Z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2052-10.8.2.6870</vt:lpwstr>
  </property>
</Properties>
</file>